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0" r:id="rId4"/>
    <p:sldId id="271" r:id="rId5"/>
    <p:sldId id="272" r:id="rId6"/>
    <p:sldId id="274" r:id="rId7"/>
    <p:sldId id="278" r:id="rId8"/>
    <p:sldId id="275" r:id="rId9"/>
    <p:sldId id="276" r:id="rId10"/>
    <p:sldId id="279" r:id="rId11"/>
    <p:sldId id="280" r:id="rId12"/>
    <p:sldId id="277" r:id="rId13"/>
    <p:sldId id="281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690" autoAdjust="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E8F8053-ED36-4A2E-A092-B8709170767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42DCEDA-CC69-4451-938C-D1DB79180F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1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3.docx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10" Type="http://schemas.openxmlformats.org/officeDocument/2006/relationships/image" Target="../media/image7.png"/><Relationship Id="rId4" Type="http://schemas.openxmlformats.org/officeDocument/2006/relationships/package" Target="../embeddings/Microsoft_Word_Document2.docx"/><Relationship Id="rId9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Fractals%20in%20Nature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9144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bs-Latn-BA" sz="1600" b="1" dirty="0" smtClean="0">
                <a:ln w="50800"/>
                <a:solidFill>
                  <a:schemeClr val="tx1"/>
                </a:solidFill>
                <a:effectLst/>
                <a:latin typeface="+mn-lt"/>
              </a:rPr>
              <a:t>Univerzitet u Zenici</a:t>
            </a:r>
            <a:br>
              <a:rPr lang="bs-Latn-BA" sz="1600" b="1" dirty="0" smtClean="0">
                <a:ln w="50800"/>
                <a:solidFill>
                  <a:schemeClr val="tx1"/>
                </a:solidFill>
                <a:effectLst/>
                <a:latin typeface="+mn-lt"/>
              </a:rPr>
            </a:br>
            <a:r>
              <a:rPr lang="bs-Latn-BA" sz="1600" b="1" dirty="0" smtClean="0">
                <a:ln w="50800"/>
                <a:solidFill>
                  <a:schemeClr val="tx1"/>
                </a:solidFill>
                <a:effectLst/>
                <a:latin typeface="+mn-lt"/>
              </a:rPr>
              <a:t>Pedagoški fakultet</a:t>
            </a:r>
            <a:br>
              <a:rPr lang="bs-Latn-BA" sz="1600" b="1" dirty="0" smtClean="0">
                <a:ln w="50800"/>
                <a:solidFill>
                  <a:schemeClr val="tx1"/>
                </a:solidFill>
                <a:effectLst/>
                <a:latin typeface="+mn-lt"/>
              </a:rPr>
            </a:br>
            <a:r>
              <a:rPr lang="bs-Latn-BA" sz="1600" b="1" dirty="0" smtClean="0">
                <a:ln w="50800"/>
                <a:solidFill>
                  <a:schemeClr val="tx1"/>
                </a:solidFill>
                <a:effectLst/>
                <a:latin typeface="+mn-lt"/>
              </a:rPr>
              <a:t>Katedra za matematiku i informatiku</a:t>
            </a:r>
            <a:endParaRPr lang="en-US" sz="1600" b="1" dirty="0">
              <a:ln w="50800"/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endParaRPr lang="bs-Latn-BA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algn="ctr"/>
            <a:r>
              <a:rPr lang="bs-Latn-BA" b="1" dirty="0" smtClean="0">
                <a:ln w="50800"/>
                <a:solidFill>
                  <a:schemeClr val="tx1"/>
                </a:solidFill>
              </a:rPr>
              <a:t>SEMINARSKI RAD</a:t>
            </a:r>
            <a:r>
              <a:rPr lang="bs-Latn-BA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bs-Latn-BA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bs-Latn-BA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FRAKTALI</a:t>
            </a:r>
            <a:endParaRPr lang="bs-Latn-BA" sz="32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bs-Latn-BA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bs-Latn-BA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bs-Latn-BA" sz="20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bs-Latn-BA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bs-Latn-BA" sz="2000" b="1" dirty="0" smtClean="0">
                <a:ln w="50800"/>
                <a:solidFill>
                  <a:schemeClr val="tx1"/>
                </a:solidFill>
              </a:rPr>
              <a:t>Student : Emin Bešo</a:t>
            </a:r>
            <a:endParaRPr lang="en-US" sz="2000" b="1" dirty="0">
              <a:ln w="50800"/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077200" cy="914400"/>
          </a:xfrm>
        </p:spPr>
        <p:txBody>
          <a:bodyPr>
            <a:normAutofit/>
          </a:bodyPr>
          <a:lstStyle/>
          <a:p>
            <a:pPr algn="l"/>
            <a:r>
              <a:rPr lang="bs-Latn-BA" u="sng" dirty="0" smtClean="0"/>
              <a:t>Fraktali________________________________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/>
          </a:bodyPr>
          <a:lstStyle/>
          <a:p>
            <a:r>
              <a:rPr lang="bs-Latn-BA" sz="2800" dirty="0" smtClean="0"/>
              <a:t>Historija fraktalne geometrije</a:t>
            </a:r>
          </a:p>
          <a:p>
            <a:r>
              <a:rPr lang="bs-Latn-BA" sz="2800" dirty="0" smtClean="0"/>
              <a:t>Definicija fraktala</a:t>
            </a:r>
          </a:p>
          <a:p>
            <a:r>
              <a:rPr lang="bs-Latn-BA" sz="2800" dirty="0" smtClean="0"/>
              <a:t>Primjena fraktala</a:t>
            </a:r>
          </a:p>
          <a:p>
            <a:r>
              <a:rPr lang="bs-Latn-BA" sz="2800" dirty="0"/>
              <a:t>Neki od najpoznatijih fraktala i njihova </a:t>
            </a:r>
            <a:r>
              <a:rPr lang="bs-Latn-BA" sz="2800" dirty="0" smtClean="0"/>
              <a:t>konstrukcija</a:t>
            </a:r>
            <a:endParaRPr lang="sr-Latn-BA" sz="2800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/>
              <a:t>Historija fraktalne </a:t>
            </a:r>
            <a:r>
              <a:rPr lang="bs-Latn-BA" sz="3200" u="sng" dirty="0" smtClean="0"/>
              <a:t>geometrije__________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bs-Latn-BA" sz="2000" dirty="0"/>
              <a:t>U 19. Stoljeću je Karl Weierstrass dao primjer funkcije kojom je definirao samosličnost.Weierstrass daje primjer funkcije sa osobinom da je svugdje neprekidna, a nigdje </a:t>
            </a:r>
            <a:r>
              <a:rPr lang="bs-Latn-BA" sz="2000" dirty="0" smtClean="0"/>
              <a:t>diferencijabilana.</a:t>
            </a:r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/>
              <a:t>Pošto je definicija bila apstraktna Helge von Koch je dao geometrijsku interpretaciju slične funkcije, koja je danas poznata kao </a:t>
            </a:r>
            <a:r>
              <a:rPr lang="bs-Latn-BA" sz="2000" i="1" dirty="0"/>
              <a:t>Kochova pahuljica</a:t>
            </a:r>
            <a:r>
              <a:rPr lang="bs-Latn-BA" sz="2000" dirty="0"/>
              <a:t>. 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965215"/>
              </p:ext>
            </p:extLst>
          </p:nvPr>
        </p:nvGraphicFramePr>
        <p:xfrm>
          <a:off x="-914400" y="3124200"/>
          <a:ext cx="640080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Document" r:id="rId4" imgW="6177664" imgH="1147579" progId="Word.Document.12">
                  <p:embed/>
                </p:oleObj>
              </mc:Choice>
              <mc:Fallback>
                <p:oleObj name="Document" r:id="rId4" imgW="6177664" imgH="11475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914400" y="3124200"/>
                        <a:ext cx="6400800" cy="1147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/>
          <p:nvPr/>
        </p:nvPicPr>
        <p:blipFill>
          <a:blip r:embed="rId6"/>
          <a:stretch>
            <a:fillRect/>
          </a:stretch>
        </p:blipFill>
        <p:spPr>
          <a:xfrm>
            <a:off x="4038600" y="2819400"/>
            <a:ext cx="4013835" cy="2545614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/>
              <a:t>Historija fraktalne </a:t>
            </a:r>
            <a:r>
              <a:rPr lang="bs-Latn-BA" sz="3200" u="sng" dirty="0" smtClean="0"/>
              <a:t>geometrije__________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bs-Latn-BA" sz="2000" dirty="0" smtClean="0"/>
              <a:t>U </a:t>
            </a:r>
            <a:r>
              <a:rPr lang="bs-Latn-BA" sz="2000" dirty="0"/>
              <a:t>20. stoljeću se za samosličnost počeo zanimati Benoit Mandelbort koji je i skovao riječ fraktal i definisao njegovo značenje</a:t>
            </a:r>
            <a:r>
              <a:rPr lang="bs-Latn-BA" sz="2000" dirty="0" smtClean="0"/>
              <a:t>.</a:t>
            </a:r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endParaRPr lang="bs-Latn-BA" sz="2000" dirty="0" smtClean="0"/>
          </a:p>
          <a:p>
            <a:pPr marL="0" indent="0">
              <a:buNone/>
            </a:pPr>
            <a:endParaRPr lang="bs-Latn-BA" sz="2000" dirty="0" smtClean="0"/>
          </a:p>
          <a:p>
            <a:pPr marL="0" indent="0">
              <a:buNone/>
            </a:pPr>
            <a:endParaRPr lang="bs-Latn-BA" sz="2000" dirty="0"/>
          </a:p>
          <a:p>
            <a:r>
              <a:rPr lang="bs-Latn-BA" sz="2000" dirty="0" smtClean="0"/>
              <a:t>Julijev skup  </a:t>
            </a:r>
          </a:p>
          <a:p>
            <a:pPr marL="0" indent="0">
              <a:buNone/>
            </a:pPr>
            <a:endParaRPr lang="bs-Latn-BA" sz="2000" dirty="0"/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1733637"/>
              </p:ext>
            </p:extLst>
          </p:nvPr>
        </p:nvGraphicFramePr>
        <p:xfrm>
          <a:off x="762000" y="3007518"/>
          <a:ext cx="6086475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Document" r:id="rId4" imgW="6086255" imgH="1093155" progId="Word.Document.12">
                  <p:embed/>
                </p:oleObj>
              </mc:Choice>
              <mc:Fallback>
                <p:oleObj name="Document" r:id="rId4" imgW="6086255" imgH="10931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0" y="3007518"/>
                        <a:ext cx="6086475" cy="795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6" y="2438401"/>
            <a:ext cx="223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752415"/>
              </p:ext>
            </p:extLst>
          </p:nvPr>
        </p:nvGraphicFramePr>
        <p:xfrm>
          <a:off x="-25052" y="5349940"/>
          <a:ext cx="5999162" cy="154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Document" r:id="rId8" imgW="6086255" imgH="1564225" progId="Word.Document.12">
                  <p:embed/>
                </p:oleObj>
              </mc:Choice>
              <mc:Fallback>
                <p:oleObj name="Document" r:id="rId8" imgW="6086255" imgH="156422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-25052" y="5349940"/>
                        <a:ext cx="5999162" cy="1541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6" y="4800600"/>
            <a:ext cx="2235200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651121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ndelbrot Zoom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70080435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Definicija Fraktala______________________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bs-Latn-BA" sz="2000" dirty="0"/>
              <a:t>Fraktal je grub ili fragmentiran geometrijski oblik koji se može podijeliti u </a:t>
            </a:r>
            <a:r>
              <a:rPr lang="bs-Latn-BA" sz="2000" dirty="0" smtClean="0"/>
              <a:t>dijelove </a:t>
            </a:r>
            <a:r>
              <a:rPr lang="bs-Latn-BA" sz="2000" dirty="0"/>
              <a:t>od kojih je svaki (barem </a:t>
            </a:r>
            <a:r>
              <a:rPr lang="bs-Latn-BA" sz="2000" dirty="0" smtClean="0"/>
              <a:t>približno</a:t>
            </a:r>
            <a:r>
              <a:rPr lang="bs-Latn-BA" sz="2000" dirty="0"/>
              <a:t>) umanjena kopija originala. </a:t>
            </a:r>
            <a:endParaRPr lang="bs-Latn-BA" sz="2000" dirty="0" smtClean="0"/>
          </a:p>
          <a:p>
            <a:endParaRPr lang="bs-Latn-BA" sz="2000" dirty="0" smtClean="0"/>
          </a:p>
          <a:p>
            <a:r>
              <a:rPr lang="bs-Latn-BA" sz="2000" dirty="0"/>
              <a:t>Fraktal obično ima sljedeće osobine</a:t>
            </a:r>
            <a:r>
              <a:rPr lang="bs-Latn-BA" sz="2000" dirty="0" smtClean="0"/>
              <a:t>:</a:t>
            </a:r>
            <a:endParaRPr lang="sr-Latn-BA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bs-Latn-BA" sz="1700" dirty="0"/>
              <a:t>Ima finu strukturu do proizvoljno malih skaliranja.</a:t>
            </a:r>
            <a:endParaRPr lang="sr-Latn-BA" sz="17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bs-Latn-BA" sz="1700" dirty="0"/>
              <a:t>Previše je iregularan da bi bio opisan Euklidskom geometrijom.</a:t>
            </a:r>
            <a:endParaRPr lang="sr-Latn-BA" sz="17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bs-Latn-BA" sz="1700" dirty="0"/>
              <a:t>Samosličnost.</a:t>
            </a:r>
            <a:endParaRPr lang="sr-Latn-BA" sz="17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bs-Latn-BA" sz="1700" dirty="0"/>
              <a:t>Njegova Hausdorffova dimenzija je veća od topološke dimenzije.</a:t>
            </a:r>
            <a:endParaRPr lang="sr-Latn-BA" sz="17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bs-Latn-BA" sz="1700" dirty="0"/>
              <a:t>Ima jednostavnu rekurzivnu definiciju.</a:t>
            </a:r>
            <a:endParaRPr lang="sr-Latn-BA" sz="1700" dirty="0"/>
          </a:p>
          <a:p>
            <a:endParaRPr lang="en-US" sz="2000" dirty="0"/>
          </a:p>
        </p:txBody>
      </p:sp>
      <p:pic>
        <p:nvPicPr>
          <p:cNvPr id="3078" name="Picture 6" descr="C:\Users\N75S\Desktop\Seminarski - RG\Kochsi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49" y="5029200"/>
            <a:ext cx="3536952" cy="176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725739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Definicija Fraktala______________________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</p:txBody>
      </p:sp>
      <p:pic>
        <p:nvPicPr>
          <p:cNvPr id="3074" name="Picture 2" descr="C:\Users\N75S\Desktop\Seminarski - RG\sierpinski_s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28765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75S\Desktop\Seminarski - RG\dragon_s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094" y="914400"/>
            <a:ext cx="3619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75S\Desktop\Seminarski - RG\koch_s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191000"/>
            <a:ext cx="58959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740606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077200" cy="685800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Primjena Fraktala_______________________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8229600" cy="6019800"/>
          </a:xfrm>
        </p:spPr>
        <p:txBody>
          <a:bodyPr>
            <a:normAutofit/>
          </a:bodyPr>
          <a:lstStyle/>
          <a:p>
            <a:r>
              <a:rPr lang="bs-Latn-BA" sz="2000" dirty="0"/>
              <a:t>Najjednostavniji primjer primjene fraktala u računarskoj grafici jeste crtanje terena, posebno planina</a:t>
            </a:r>
            <a:r>
              <a:rPr lang="bs-Latn-BA" sz="2000" dirty="0" smtClean="0"/>
              <a:t>.</a:t>
            </a:r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endParaRPr lang="bs-Latn-BA" sz="2000" dirty="0" smtClean="0"/>
          </a:p>
          <a:p>
            <a:pPr marL="0" indent="0">
              <a:buNone/>
            </a:pPr>
            <a:endParaRPr lang="bs-Latn-BA" sz="2000" dirty="0" smtClean="0"/>
          </a:p>
          <a:p>
            <a:r>
              <a:rPr lang="bs-Latn-BA" sz="2000" dirty="0" smtClean="0"/>
              <a:t>Mandelbort: </a:t>
            </a:r>
            <a:r>
              <a:rPr lang="bs-Latn-BA" sz="2000" dirty="0"/>
              <a:t>„</a:t>
            </a:r>
            <a:r>
              <a:rPr lang="bs-Latn-BA" sz="2000" i="1" dirty="0"/>
              <a:t>Koliko je duga obala Velike Britanije</a:t>
            </a:r>
            <a:r>
              <a:rPr lang="bs-Latn-BA" sz="2000" i="1" dirty="0" smtClean="0"/>
              <a:t>?</a:t>
            </a:r>
            <a:r>
              <a:rPr lang="bs-Latn-BA" sz="2000" dirty="0" smtClean="0"/>
              <a:t>“</a:t>
            </a:r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r>
              <a:rPr lang="bs-Latn-BA" sz="2000" dirty="0"/>
              <a:t>Mandelbort je uspio, uz pomoć fraktala, da konturu britanskog ostrva pretvori u krivu sa praktično neograničenom dubinom detalja (što jeste karakteristika fraktala). </a:t>
            </a:r>
            <a:endParaRPr lang="bs-Latn-BA" sz="2000" dirty="0" smtClean="0"/>
          </a:p>
          <a:p>
            <a:pPr marL="0" indent="0">
              <a:buNone/>
            </a:pPr>
            <a:endParaRPr lang="bs-Latn-BA" sz="2000" dirty="0" smtClean="0"/>
          </a:p>
          <a:p>
            <a:endParaRPr lang="en-US" sz="2000" dirty="0"/>
          </a:p>
        </p:txBody>
      </p:sp>
      <p:pic>
        <p:nvPicPr>
          <p:cNvPr id="4099" name="Picture 3" descr="C:\Users\N75S\Desktop\Seminarski - RG\Animated_fractal_mountai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041" y="1371600"/>
            <a:ext cx="3564759" cy="19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452" y="3733800"/>
            <a:ext cx="3891936" cy="178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4872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Primjena Fraktala_______________________</a:t>
            </a:r>
            <a:endParaRPr lang="en-US" sz="32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914400"/>
                <a:ext cx="8229600" cy="5715000"/>
              </a:xfrm>
            </p:spPr>
            <p:txBody>
              <a:bodyPr>
                <a:normAutofit/>
              </a:bodyPr>
              <a:lstStyle/>
              <a:p>
                <a:r>
                  <a:rPr lang="bs-Latn-BA" sz="2000" dirty="0" smtClean="0"/>
                  <a:t>Kapacitet </a:t>
                </a:r>
                <a:r>
                  <a:rPr lang="bs-Latn-BA" sz="2000" dirty="0"/>
                  <a:t>absorpcije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BA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bs-Latn-BA" sz="2000" i="1">
                            <a:latin typeface="Cambria Math"/>
                          </a:rPr>
                          <m:t>𝐶𝑂</m:t>
                        </m:r>
                      </m:e>
                      <m:sub>
                        <m:r>
                          <a:rPr lang="bs-Latn-BA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bs-Latn-BA" sz="2000" dirty="0"/>
                  <a:t> cijelog šumskog područja u </a:t>
                </a:r>
                <a:r>
                  <a:rPr lang="bs-Latn-BA" sz="2000" dirty="0" smtClean="0"/>
                  <a:t>Kostariki:</a:t>
                </a:r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bs-Latn-BA" sz="2000" dirty="0" smtClean="0"/>
              </a:p>
              <a:p>
                <a:endParaRPr lang="bs-Latn-BA" sz="2000" dirty="0"/>
              </a:p>
              <a:p>
                <a:r>
                  <a:rPr lang="bs-Latn-BA" sz="2000" dirty="0" smtClean="0"/>
                  <a:t>Fraktalno kompresovana slika - FIF </a:t>
                </a:r>
                <a:r>
                  <a:rPr lang="bs-Latn-BA" sz="2000" dirty="0"/>
                  <a:t>(Fractal Image File Format)</a:t>
                </a:r>
                <a:endParaRPr lang="bs-Latn-BA" sz="2000" dirty="0" smtClean="0"/>
              </a:p>
              <a:p>
                <a:pPr marL="0" indent="0">
                  <a:buNone/>
                </a:pPr>
                <a:r>
                  <a:rPr lang="sr-Latn-BA" sz="2000" dirty="0" smtClean="0"/>
                  <a:t>-ukoliko </a:t>
                </a:r>
                <a:r>
                  <a:rPr lang="sr-Latn-BA" sz="2000" dirty="0"/>
                  <a:t>se </a:t>
                </a:r>
                <a:r>
                  <a:rPr lang="sr-Latn-BA" sz="2000" dirty="0" smtClean="0"/>
                  <a:t>izvrši kompresija </a:t>
                </a:r>
                <a:r>
                  <a:rPr lang="sr-Latn-BA" sz="2000" dirty="0"/>
                  <a:t>slike u formatu 64x64, može </a:t>
                </a:r>
                <a:r>
                  <a:rPr lang="sr-Latn-BA" sz="2000" dirty="0" smtClean="0"/>
                  <a:t>se dekompresovati </a:t>
                </a:r>
                <a:r>
                  <a:rPr lang="sr-Latn-BA" sz="2000" dirty="0"/>
                  <a:t>u bilo koji format, npr. 128x128, a </a:t>
                </a:r>
                <a:r>
                  <a:rPr lang="sr-Latn-BA" sz="2000" dirty="0" smtClean="0"/>
                  <a:t>da </a:t>
                </a:r>
                <a:r>
                  <a:rPr lang="fi-FI" sz="2000" dirty="0" smtClean="0"/>
                  <a:t>se </a:t>
                </a:r>
                <a:r>
                  <a:rPr lang="fi-FI" sz="2000" dirty="0"/>
                  <a:t>ne izgubi na kvalitetu slike</a:t>
                </a:r>
                <a:r>
                  <a:rPr lang="fi-FI" sz="2000" dirty="0" smtClean="0"/>
                  <a:t>.</a:t>
                </a:r>
                <a:endParaRPr lang="bs-Latn-BA" sz="2000" dirty="0" smtClean="0"/>
              </a:p>
              <a:p>
                <a:pPr marL="0" indent="0">
                  <a:buNone/>
                </a:pPr>
                <a:endParaRPr lang="fi-FI" sz="2000" dirty="0"/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bs-Latn-BA" sz="2000" dirty="0"/>
              </a:p>
              <a:p>
                <a:endParaRPr lang="bs-Latn-BA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914400"/>
                <a:ext cx="8229600" cy="5715000"/>
              </a:xfrm>
              <a:blipFill rotWithShape="1">
                <a:blip r:embed="rId2"/>
                <a:stretch>
                  <a:fillRect l="-741" t="-533"/>
                </a:stretch>
              </a:blipFill>
            </p:spPr>
            <p:txBody>
              <a:bodyPr/>
              <a:lstStyle/>
              <a:p>
                <a:r>
                  <a:rPr lang="sr-Latn-B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238" y="1546964"/>
            <a:ext cx="36681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1614506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Primjena Fraktala_______________________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r>
              <a:rPr lang="bs-Latn-BA" sz="2000" dirty="0"/>
              <a:t>Pomoću sistem iterativnih funkcija u tri dimenzije moguće je kreirati raznoliko rastinje (grmove, drveće, trave i sl</a:t>
            </a:r>
            <a:r>
              <a:rPr lang="bs-Latn-BA" sz="2000" dirty="0" smtClean="0"/>
              <a:t>.)</a:t>
            </a:r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endParaRPr lang="bs-Latn-BA" sz="2000" dirty="0" smtClean="0"/>
          </a:p>
          <a:p>
            <a:endParaRPr lang="bs-Latn-BA" sz="2000" dirty="0"/>
          </a:p>
          <a:p>
            <a:endParaRPr lang="bs-Latn-BA" sz="2000" dirty="0" smtClean="0"/>
          </a:p>
          <a:p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544887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8800"/>
            <a:ext cx="34671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14800"/>
            <a:ext cx="4306887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74197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sr-Latn-B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1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0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Dimenzija Fraktala_______________________</a:t>
            </a:r>
            <a:endParaRPr lang="en-US" sz="32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066800"/>
                <a:ext cx="8229600" cy="55626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bs-Latn-BA" sz="2100" dirty="0" smtClean="0"/>
                  <a:t>Vrijednost </a:t>
                </a:r>
                <a:r>
                  <a:rPr lang="bs-Latn-BA" sz="2100" dirty="0"/>
                  <a:t>koja nam daje uvid u to u kojoj mjeri neki fraktal ispunjava prostor u kojem se </a:t>
                </a:r>
                <a:r>
                  <a:rPr lang="bs-Latn-BA" sz="2100" dirty="0" smtClean="0"/>
                  <a:t>nalazi.</a:t>
                </a:r>
              </a:p>
              <a:p>
                <a:r>
                  <a:rPr lang="bs-Latn-BA" sz="2100" dirty="0" smtClean="0"/>
                  <a:t>Postoje </a:t>
                </a:r>
                <a:r>
                  <a:rPr lang="bs-Latn-BA" sz="2100" dirty="0"/>
                  <a:t>3 dimenzije u Euklidskom prostoru tj. širina, dužina i visina i tačka kao matematički pojam bez tih dimenzija</a:t>
                </a:r>
                <a:r>
                  <a:rPr lang="bs-Latn-BA" sz="2100" dirty="0" smtClean="0"/>
                  <a:t>.</a:t>
                </a:r>
              </a:p>
              <a:p>
                <a:r>
                  <a:rPr lang="bs-Latn-BA" sz="2100" dirty="0" smtClean="0"/>
                  <a:t>Uduplajmo neke od Euklidskih objekata:</a:t>
                </a:r>
              </a:p>
              <a:p>
                <a:endParaRPr lang="bs-Latn-BA" sz="2000" dirty="0"/>
              </a:p>
              <a:p>
                <a:endParaRPr lang="bs-Latn-BA" sz="2000" dirty="0"/>
              </a:p>
              <a:p>
                <a:pPr marL="0" indent="0">
                  <a:buNone/>
                </a:pPr>
                <a:endParaRPr lang="bs-Latn-BA" sz="2000" dirty="0"/>
              </a:p>
              <a:p>
                <a:pPr marL="0" indent="0" algn="ctr">
                  <a:buNone/>
                </a:pPr>
                <a:endParaRPr lang="bs-Latn-BA" i="1" dirty="0" smtClean="0"/>
              </a:p>
              <a:p>
                <a:pPr marL="0" indent="0" algn="ctr">
                  <a:buNone/>
                </a:pPr>
                <a:endParaRPr lang="bs-Latn-BA" i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bs-Latn-BA" i="1">
                        <a:latin typeface="Cambria Math"/>
                      </a:rPr>
                      <m:t>𝑛</m:t>
                    </m:r>
                    <m:r>
                      <a:rPr lang="bs-Latn-BA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r-Latn-BA" i="1">
                            <a:latin typeface="Cambria Math"/>
                          </a:rPr>
                        </m:ctrlPr>
                      </m:sSupPr>
                      <m:e>
                        <m:r>
                          <a:rPr lang="bs-Latn-BA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bs-Latn-BA" i="1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bs-Latn-BA" dirty="0"/>
                  <a:t> </a:t>
                </a:r>
                <a:endParaRPr lang="bs-Latn-BA" dirty="0" smtClean="0"/>
              </a:p>
              <a:p>
                <a:pPr marL="0" indent="0">
                  <a:buNone/>
                </a:pPr>
                <a:r>
                  <a:rPr lang="bs-Latn-BA" sz="2200" dirty="0"/>
                  <a:t>Umjesto da multipliciramo mali geometrijski objekat samo 2 puta to možemo učiniti proizvoljan broj </a:t>
                </a:r>
                <a:r>
                  <a:rPr lang="bs-Latn-BA" sz="2200" b="1" i="1" dirty="0" smtClean="0"/>
                  <a:t>s</a:t>
                </a:r>
                <a:r>
                  <a:rPr lang="bs-Latn-BA" sz="2200" dirty="0" smtClean="0"/>
                  <a:t>-puta </a:t>
                </a:r>
                <a:r>
                  <a:rPr lang="bs-Latn-BA" sz="2200" dirty="0"/>
                  <a:t>puta pa će formula općenito </a:t>
                </a:r>
                <a:r>
                  <a:rPr lang="bs-Latn-BA" sz="2200" dirty="0" smtClean="0"/>
                  <a:t>biti</a:t>
                </a:r>
              </a:p>
              <a:p>
                <a:pPr marL="0" indent="0" algn="ctr">
                  <a:buNone/>
                </a:pPr>
                <a:r>
                  <a:rPr lang="bs-Latn-BA" sz="2200" dirty="0" smtClean="0"/>
                  <a:t> </a:t>
                </a:r>
                <a14:m>
                  <m:oMath xmlns:m="http://schemas.openxmlformats.org/officeDocument/2006/math">
                    <m:r>
                      <a:rPr lang="bs-Latn-BA" sz="2600" i="1">
                        <a:latin typeface="Cambria Math"/>
                      </a:rPr>
                      <m:t>𝑛</m:t>
                    </m:r>
                    <m:r>
                      <a:rPr lang="bs-Latn-BA" sz="2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sr-Latn-BA" sz="2600" i="1">
                            <a:latin typeface="Cambria Math"/>
                          </a:rPr>
                        </m:ctrlPr>
                      </m:sSupPr>
                      <m:e>
                        <m:r>
                          <a:rPr lang="bs-Latn-BA" sz="26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bs-Latn-BA" sz="2600" i="1">
                            <a:latin typeface="Cambria Math"/>
                          </a:rPr>
                          <m:t>𝑑</m:t>
                        </m:r>
                      </m:sup>
                    </m:sSup>
                  </m:oMath>
                </a14:m>
                <a:endParaRPr lang="sr-Latn-BA" sz="2200" dirty="0"/>
              </a:p>
              <a:p>
                <a:pPr marL="0" indent="0">
                  <a:buNone/>
                </a:pPr>
                <a:endParaRPr lang="bs-Latn-BA" dirty="0" smtClean="0"/>
              </a:p>
              <a:p>
                <a:r>
                  <a:rPr lang="bs-Latn-BA" dirty="0" smtClean="0"/>
                  <a:t>Fraktalna dimenzija:</a:t>
                </a:r>
                <a:endParaRPr lang="bs-Latn-BA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s-Latn-BA" i="1">
                          <a:latin typeface="Cambria Math"/>
                        </a:rPr>
                        <m:t>𝑑</m:t>
                      </m:r>
                      <m:r>
                        <a:rPr lang="bs-Latn-BA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r-Latn-BA" i="1">
                              <a:latin typeface="Cambria Math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sr-Latn-B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bs-Latn-BA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sr-Latn-B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bs-Latn-BA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sr-Latn-BA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bs-Latn-BA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sr-Latn-BA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bs-Latn-BA" i="1"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sr-Latn-BA" dirty="0"/>
              </a:p>
              <a:p>
                <a:pPr marL="0" indent="0" algn="ctr">
                  <a:buNone/>
                </a:pPr>
                <a:endParaRPr lang="bs-Latn-BA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066800"/>
                <a:ext cx="8229600" cy="5562600"/>
              </a:xfrm>
              <a:blipFill rotWithShape="1">
                <a:blip r:embed="rId2"/>
                <a:stretch>
                  <a:fillRect l="-667" t="-1533"/>
                </a:stretch>
              </a:blipFill>
            </p:spPr>
            <p:txBody>
              <a:bodyPr/>
              <a:lstStyle/>
              <a:p>
                <a:r>
                  <a:rPr lang="sr-Latn-B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 descr="C:\Users\N75S\Desktop\Clipboard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3" y="2997751"/>
            <a:ext cx="2514600" cy="3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N75S\Desktop\Clipboard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60" y="2569839"/>
            <a:ext cx="24765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N75S\Desktop\Clipboard0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408" y="2478011"/>
            <a:ext cx="2351088" cy="125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253994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Dimenzija Fraktala_______________________</a:t>
            </a:r>
            <a:endParaRPr lang="en-US" sz="3200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066800"/>
                <a:ext cx="8229600" cy="55626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bs-Latn-BA" sz="2100" dirty="0" smtClean="0"/>
              </a:p>
              <a:p>
                <a:pPr marL="0" indent="0">
                  <a:buNone/>
                </a:pPr>
                <a:endParaRPr lang="bs-Latn-BA" sz="2100" dirty="0" smtClean="0"/>
              </a:p>
              <a:p>
                <a:pPr marL="0" indent="0">
                  <a:buNone/>
                </a:pPr>
                <a:endParaRPr lang="bs-Latn-BA" sz="2100" dirty="0"/>
              </a:p>
              <a:p>
                <a:pPr marL="0" indent="0">
                  <a:buNone/>
                </a:pPr>
                <a:endParaRPr lang="bs-Latn-BA" sz="2100" dirty="0" smtClean="0"/>
              </a:p>
              <a:p>
                <a:pPr marL="0" indent="0">
                  <a:buNone/>
                </a:pPr>
                <a:endParaRPr lang="bs-Latn-BA" sz="2100" dirty="0"/>
              </a:p>
              <a:p>
                <a:pPr marL="0" indent="0" algn="ctr">
                  <a:buNone/>
                </a:pPr>
                <a:r>
                  <a:rPr lang="bs-Latn-BA" sz="2100" dirty="0" smtClean="0"/>
                  <a:t>Fraktalna dimenzija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BA" sz="20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bs-Latn-BA" sz="2000" i="0">
                            <a:latin typeface="Cambria Math"/>
                          </a:rPr>
                          <m:t>log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⁡(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𝑛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bs-Latn-BA" sz="2000" i="0">
                            <a:latin typeface="Cambria Math"/>
                          </a:rPr>
                          <m:t>log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⁡(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𝑠</m:t>
                        </m:r>
                        <m:r>
                          <a:rPr lang="bs-Latn-BA" sz="20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bs-Latn-BA" sz="21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BA" i="1">
                            <a:latin typeface="Cambria Math"/>
                          </a:rPr>
                        </m:ctrlPr>
                      </m:fPr>
                      <m:num>
                        <m:r>
                          <a:rPr lang="bs-Latn-BA" i="1">
                            <a:latin typeface="Cambria Math"/>
                          </a:rPr>
                          <m:t>𝑙𝑜𝑔</m:t>
                        </m:r>
                        <m:r>
                          <a:rPr lang="bs-Latn-BA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bs-Latn-BA" i="1">
                            <a:latin typeface="Cambria Math"/>
                          </a:rPr>
                          <m:t>𝑙𝑜𝑔</m:t>
                        </m:r>
                        <m:r>
                          <a:rPr lang="bs-Latn-BA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bs-Latn-BA" i="1">
                        <a:latin typeface="Cambria Math"/>
                      </a:rPr>
                      <m:t>=1.8928</m:t>
                    </m:r>
                  </m:oMath>
                </a14:m>
                <a:r>
                  <a:rPr lang="bs-Latn-BA" dirty="0" smtClean="0"/>
                  <a:t>.</a:t>
                </a:r>
              </a:p>
              <a:p>
                <a:pPr marL="0" indent="0" algn="ctr">
                  <a:buNone/>
                </a:pPr>
                <a:endParaRPr lang="bs-Latn-BA" dirty="0"/>
              </a:p>
              <a:p>
                <a:pPr marL="0" indent="0">
                  <a:buNone/>
                </a:pPr>
                <a:r>
                  <a:rPr lang="bs-Latn-BA" sz="2000" dirty="0"/>
                  <a:t>Zanimljivo je spomenuti kako je </a:t>
                </a:r>
                <a:r>
                  <a:rPr lang="bs-Latn-BA" sz="2000" dirty="0" smtClean="0"/>
                  <a:t/>
                </a:r>
                <a:br>
                  <a:rPr lang="bs-Latn-BA" sz="2000" dirty="0" smtClean="0"/>
                </a:br>
                <a:r>
                  <a:rPr lang="bs-Latn-BA" sz="2000" dirty="0" smtClean="0"/>
                  <a:t>tepih </a:t>
                </a:r>
                <a:r>
                  <a:rPr lang="bs-Latn-BA" sz="2000" dirty="0"/>
                  <a:t>Sierpinskog našao primjenu </a:t>
                </a:r>
                <a:r>
                  <a:rPr lang="bs-Latn-BA" sz="2000" dirty="0" smtClean="0"/>
                  <a:t/>
                </a:r>
                <a:br>
                  <a:rPr lang="bs-Latn-BA" sz="2000" dirty="0" smtClean="0"/>
                </a:br>
                <a:r>
                  <a:rPr lang="bs-Latn-BA" sz="2000" dirty="0" smtClean="0"/>
                  <a:t>u </a:t>
                </a:r>
                <a:r>
                  <a:rPr lang="bs-Latn-BA" sz="2000" dirty="0"/>
                  <a:t>savremenoj tehnološkoj industriji. </a:t>
                </a:r>
                <a:endParaRPr lang="sr-Latn-BA" sz="2000" dirty="0"/>
              </a:p>
              <a:p>
                <a:pPr marL="0" indent="0" algn="ctr">
                  <a:buNone/>
                </a:pPr>
                <a:endParaRPr lang="bs-Latn-BA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066800"/>
                <a:ext cx="8229600" cy="5562600"/>
              </a:xfrm>
              <a:blipFill rotWithShape="1">
                <a:blip r:embed="rId2"/>
                <a:stretch>
                  <a:fillRect l="-741"/>
                </a:stretch>
              </a:blipFill>
            </p:spPr>
            <p:txBody>
              <a:bodyPr/>
              <a:lstStyle/>
              <a:p>
                <a:r>
                  <a:rPr lang="sr-Latn-B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C:\Users\N75S\Desktop\Seminarski - RG\go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62" y="1295400"/>
            <a:ext cx="7793126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115" y="3886200"/>
            <a:ext cx="3478392" cy="170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26525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639762"/>
          </a:xfrm>
        </p:spPr>
        <p:txBody>
          <a:bodyPr>
            <a:normAutofit fontScale="90000"/>
          </a:bodyPr>
          <a:lstStyle/>
          <a:p>
            <a:r>
              <a:rPr lang="bs-Latn-BA" sz="3200" u="sng" dirty="0" smtClean="0"/>
              <a:t>Fraktali u Prirodi_______________________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s-Latn-BA" sz="2100" dirty="0" smtClean="0"/>
              <a:t>Školjke, pahuljice, munje, paunov rep, ananas, kristali, planinski lanci, obale, drveće, morske zvijezde, rijeke i fjordovi, stalaktiti i </a:t>
            </a:r>
            <a:r>
              <a:rPr lang="bs-Latn-BA" sz="2100" dirty="0" smtClean="0"/>
              <a:t>stalagmiti</a:t>
            </a:r>
          </a:p>
          <a:p>
            <a:pPr marL="0" indent="0">
              <a:buNone/>
            </a:pPr>
            <a:endParaRPr lang="bs-Latn-BA" sz="2100" dirty="0"/>
          </a:p>
          <a:p>
            <a:pPr marL="0" indent="0">
              <a:buNone/>
            </a:pPr>
            <a:endParaRPr lang="bs-Latn-BA" sz="2100" dirty="0" smtClean="0"/>
          </a:p>
          <a:p>
            <a:pPr marL="0" indent="0" algn="ctr">
              <a:buNone/>
            </a:pPr>
            <a:r>
              <a:rPr lang="bs-Latn-BA" sz="2100" dirty="0" smtClean="0">
                <a:hlinkClick r:id="rId2" action="ppaction://hlinkfile"/>
              </a:rPr>
              <a:t>Fractals in Nature.mp4</a:t>
            </a:r>
            <a:endParaRPr lang="bs-Latn-BA" sz="2100" dirty="0" smtClean="0"/>
          </a:p>
          <a:p>
            <a:pPr marL="0" indent="0">
              <a:buNone/>
            </a:pPr>
            <a:endParaRPr lang="bs-Latn-BA" sz="2100" dirty="0" smtClean="0"/>
          </a:p>
          <a:p>
            <a:pPr marL="0" indent="0">
              <a:buNone/>
            </a:pPr>
            <a:endParaRPr lang="bs-Latn-BA" sz="2100" dirty="0"/>
          </a:p>
          <a:p>
            <a:pPr marL="0" indent="0">
              <a:buNone/>
            </a:pPr>
            <a:endParaRPr lang="bs-Latn-BA" sz="2100" dirty="0" smtClean="0"/>
          </a:p>
          <a:p>
            <a:pPr marL="0" indent="0">
              <a:buNone/>
            </a:pPr>
            <a:endParaRPr lang="bs-Latn-BA" sz="21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130411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688</TotalTime>
  <Words>481</Words>
  <Application>Microsoft Office PowerPoint</Application>
  <PresentationFormat>On-screen Show (4:3)</PresentationFormat>
  <Paragraphs>114</Paragraphs>
  <Slides>14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Oriel</vt:lpstr>
      <vt:lpstr>Document</vt:lpstr>
      <vt:lpstr>Univerzitet u Zenici Pedagoški fakultet Katedra za matematiku i informatiku</vt:lpstr>
      <vt:lpstr>Fraktali________________________________</vt:lpstr>
      <vt:lpstr>Historija fraktalne geometrije__________</vt:lpstr>
      <vt:lpstr>Historija fraktalne geometrije__________</vt:lpstr>
      <vt:lpstr>PowerPoint Presentation</vt:lpstr>
      <vt:lpstr>Definicija Fraktala______________________</vt:lpstr>
      <vt:lpstr>Definicija Fraktala______________________</vt:lpstr>
      <vt:lpstr>Primjena Fraktala_______________________</vt:lpstr>
      <vt:lpstr>Primjena Fraktala_______________________</vt:lpstr>
      <vt:lpstr>Primjena Fraktala_______________________</vt:lpstr>
      <vt:lpstr>PowerPoint Presentation</vt:lpstr>
      <vt:lpstr>Dimenzija Fraktala_______________________</vt:lpstr>
      <vt:lpstr>Dimenzija Fraktala_______________________</vt:lpstr>
      <vt:lpstr>Fraktali u Prirodi_______________________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Univerzitet u Zenici Pedagoški fakultet Katedra za matematiku i informatiku</dc:title>
  <dc:creator>EMIN</dc:creator>
  <cp:lastModifiedBy>N75S</cp:lastModifiedBy>
  <cp:revision>62</cp:revision>
  <dcterms:created xsi:type="dcterms:W3CDTF">2011-05-08T15:26:02Z</dcterms:created>
  <dcterms:modified xsi:type="dcterms:W3CDTF">2013-12-29T13:09:41Z</dcterms:modified>
</cp:coreProperties>
</file>